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256" r:id="rId5"/>
    <p:sldId id="320" r:id="rId6"/>
    <p:sldId id="325" r:id="rId7"/>
    <p:sldId id="402" r:id="rId8"/>
    <p:sldId id="378" r:id="rId9"/>
    <p:sldId id="270" r:id="rId10"/>
    <p:sldId id="265" r:id="rId11"/>
    <p:sldId id="358" r:id="rId12"/>
    <p:sldId id="271" r:id="rId13"/>
    <p:sldId id="272" r:id="rId14"/>
    <p:sldId id="267" r:id="rId15"/>
    <p:sldId id="277" r:id="rId16"/>
    <p:sldId id="361"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7" d="100"/>
          <a:sy n="87" d="100"/>
        </p:scale>
        <p:origin x="143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2/15/2024</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2/15/2024</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2/15/2024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2/15/2024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February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 y="12256"/>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9E89A272-866F-97BC-E157-94296AA9FBFD}"/>
              </a:ext>
            </a:extLst>
          </p:cNvPr>
          <p:cNvPicPr>
            <a:picLocks noChangeAspect="1"/>
          </p:cNvPicPr>
          <p:nvPr/>
        </p:nvPicPr>
        <p:blipFill>
          <a:blip r:embed="rId2"/>
          <a:stretch>
            <a:fillRect/>
          </a:stretch>
        </p:blipFill>
        <p:spPr>
          <a:xfrm>
            <a:off x="1206245" y="726851"/>
            <a:ext cx="6274308" cy="5404298"/>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93BAAAB6-A127-047C-5E43-F30E2A3DA186}"/>
              </a:ext>
            </a:extLst>
          </p:cNvPr>
          <p:cNvPicPr>
            <a:picLocks noChangeAspect="1"/>
          </p:cNvPicPr>
          <p:nvPr/>
        </p:nvPicPr>
        <p:blipFill>
          <a:blip r:embed="rId2"/>
          <a:stretch>
            <a:fillRect/>
          </a:stretch>
        </p:blipFill>
        <p:spPr>
          <a:xfrm>
            <a:off x="1081086" y="951035"/>
            <a:ext cx="728662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7" name="Picture 6">
            <a:extLst>
              <a:ext uri="{FF2B5EF4-FFF2-40B4-BE49-F238E27FC236}">
                <a16:creationId xmlns:a16="http://schemas.microsoft.com/office/drawing/2014/main" id="{1F7D4D75-D334-D2A3-BE4A-1936589C0BE0}"/>
              </a:ext>
            </a:extLst>
          </p:cNvPr>
          <p:cNvPicPr>
            <a:picLocks noChangeAspect="1"/>
          </p:cNvPicPr>
          <p:nvPr/>
        </p:nvPicPr>
        <p:blipFill>
          <a:blip r:embed="rId2"/>
          <a:stretch>
            <a:fillRect/>
          </a:stretch>
        </p:blipFill>
        <p:spPr>
          <a:xfrm>
            <a:off x="406966" y="2008072"/>
            <a:ext cx="8330068" cy="2286443"/>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9505E420-2B0E-0A32-9C03-624FF497828A}"/>
              </a:ext>
            </a:extLst>
          </p:cNvPr>
          <p:cNvPicPr>
            <a:picLocks noChangeAspect="1"/>
          </p:cNvPicPr>
          <p:nvPr/>
        </p:nvPicPr>
        <p:blipFill>
          <a:blip r:embed="rId2"/>
          <a:stretch>
            <a:fillRect/>
          </a:stretch>
        </p:blipFill>
        <p:spPr>
          <a:xfrm>
            <a:off x="2680240" y="274594"/>
            <a:ext cx="3783520" cy="5978623"/>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32870641-4FB2-B1A6-AD8E-AD7BABC96139}"/>
              </a:ext>
            </a:extLst>
          </p:cNvPr>
          <p:cNvPicPr>
            <a:picLocks noChangeAspect="1"/>
          </p:cNvPicPr>
          <p:nvPr/>
        </p:nvPicPr>
        <p:blipFill>
          <a:blip r:embed="rId2"/>
          <a:stretch>
            <a:fillRect/>
          </a:stretch>
        </p:blipFill>
        <p:spPr>
          <a:xfrm>
            <a:off x="2048367" y="783809"/>
            <a:ext cx="5047264" cy="5188536"/>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9C1713BF-0A11-F2C2-91AD-8AFC878778E4}"/>
              </a:ext>
            </a:extLst>
          </p:cNvPr>
          <p:cNvPicPr>
            <a:picLocks noChangeAspect="1"/>
          </p:cNvPicPr>
          <p:nvPr/>
        </p:nvPicPr>
        <p:blipFill>
          <a:blip r:embed="rId2"/>
          <a:stretch>
            <a:fillRect/>
          </a:stretch>
        </p:blipFill>
        <p:spPr>
          <a:xfrm>
            <a:off x="1571625" y="1066800"/>
            <a:ext cx="6000750" cy="50292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0760364E-B182-A92F-924A-EFFC8EA3ADC1}"/>
              </a:ext>
            </a:extLst>
          </p:cNvPr>
          <p:cNvPicPr>
            <a:picLocks noChangeAspect="1"/>
          </p:cNvPicPr>
          <p:nvPr/>
        </p:nvPicPr>
        <p:blipFill>
          <a:blip r:embed="rId2"/>
          <a:stretch>
            <a:fillRect/>
          </a:stretch>
        </p:blipFill>
        <p:spPr>
          <a:xfrm>
            <a:off x="938210" y="1156526"/>
            <a:ext cx="726757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4" name="Picture 3">
            <a:extLst>
              <a:ext uri="{FF2B5EF4-FFF2-40B4-BE49-F238E27FC236}">
                <a16:creationId xmlns:a16="http://schemas.microsoft.com/office/drawing/2014/main" id="{D72D47FA-2CF7-BD51-FA3A-208E74603C0D}"/>
              </a:ext>
            </a:extLst>
          </p:cNvPr>
          <p:cNvPicPr>
            <a:picLocks noChangeAspect="1"/>
          </p:cNvPicPr>
          <p:nvPr/>
        </p:nvPicPr>
        <p:blipFill>
          <a:blip r:embed="rId2"/>
          <a:stretch>
            <a:fillRect/>
          </a:stretch>
        </p:blipFill>
        <p:spPr>
          <a:xfrm>
            <a:off x="2651664" y="233755"/>
            <a:ext cx="3840671" cy="603375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3" name="Picture 2">
            <a:extLst>
              <a:ext uri="{FF2B5EF4-FFF2-40B4-BE49-F238E27FC236}">
                <a16:creationId xmlns:a16="http://schemas.microsoft.com/office/drawing/2014/main" id="{EC2031EE-3FBD-131D-259E-487A859F5BC6}"/>
              </a:ext>
            </a:extLst>
          </p:cNvPr>
          <p:cNvPicPr>
            <a:picLocks noChangeAspect="1"/>
          </p:cNvPicPr>
          <p:nvPr/>
        </p:nvPicPr>
        <p:blipFill>
          <a:blip r:embed="rId2"/>
          <a:stretch>
            <a:fillRect/>
          </a:stretch>
        </p:blipFill>
        <p:spPr>
          <a:xfrm>
            <a:off x="2079299" y="838548"/>
            <a:ext cx="4985402" cy="531425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January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F93AE33E-929A-3349-4735-4A2CEB206B55}"/>
              </a:ext>
            </a:extLst>
          </p:cNvPr>
          <p:cNvPicPr>
            <a:picLocks noChangeAspect="1"/>
          </p:cNvPicPr>
          <p:nvPr/>
        </p:nvPicPr>
        <p:blipFill>
          <a:blip r:embed="rId2"/>
          <a:stretch>
            <a:fillRect/>
          </a:stretch>
        </p:blipFill>
        <p:spPr>
          <a:xfrm>
            <a:off x="1666875" y="1172593"/>
            <a:ext cx="5810250" cy="50292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FF54EE03-6738-39FE-313B-23E68EDF77CC}"/>
              </a:ext>
            </a:extLst>
          </p:cNvPr>
          <p:cNvPicPr>
            <a:picLocks noChangeAspect="1"/>
          </p:cNvPicPr>
          <p:nvPr/>
        </p:nvPicPr>
        <p:blipFill>
          <a:blip r:embed="rId2"/>
          <a:stretch>
            <a:fillRect/>
          </a:stretch>
        </p:blipFill>
        <p:spPr>
          <a:xfrm>
            <a:off x="533400" y="1066800"/>
            <a:ext cx="80772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C1ABBBA3-6E6F-3ADD-85D9-E88A065FA6DD}"/>
              </a:ext>
            </a:extLst>
          </p:cNvPr>
          <p:cNvPicPr>
            <a:picLocks noChangeAspect="1"/>
          </p:cNvPicPr>
          <p:nvPr/>
        </p:nvPicPr>
        <p:blipFill>
          <a:blip r:embed="rId2"/>
          <a:stretch>
            <a:fillRect/>
          </a:stretch>
        </p:blipFill>
        <p:spPr>
          <a:xfrm>
            <a:off x="2705100" y="244013"/>
            <a:ext cx="3733800" cy="6022975"/>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0B4F252A-3FBE-14D2-4FBB-F44C6449D170}"/>
              </a:ext>
            </a:extLst>
          </p:cNvPr>
          <p:cNvPicPr>
            <a:picLocks noChangeAspect="1"/>
          </p:cNvPicPr>
          <p:nvPr/>
        </p:nvPicPr>
        <p:blipFill>
          <a:blip r:embed="rId2"/>
          <a:stretch>
            <a:fillRect/>
          </a:stretch>
        </p:blipFill>
        <p:spPr>
          <a:xfrm>
            <a:off x="2305451" y="959828"/>
            <a:ext cx="4533096" cy="5222915"/>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4" name="Picture 3">
            <a:extLst>
              <a:ext uri="{FF2B5EF4-FFF2-40B4-BE49-F238E27FC236}">
                <a16:creationId xmlns:a16="http://schemas.microsoft.com/office/drawing/2014/main" id="{34E66E42-8229-C9C3-306C-BA5EC33767D9}"/>
              </a:ext>
            </a:extLst>
          </p:cNvPr>
          <p:cNvPicPr>
            <a:picLocks noChangeAspect="1"/>
          </p:cNvPicPr>
          <p:nvPr/>
        </p:nvPicPr>
        <p:blipFill>
          <a:blip r:embed="rId2"/>
          <a:stretch>
            <a:fillRect/>
          </a:stretch>
        </p:blipFill>
        <p:spPr>
          <a:xfrm>
            <a:off x="1952625" y="1257300"/>
            <a:ext cx="5238750" cy="50292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7516C700-D770-FB4A-10D9-E3A68AB35064}"/>
              </a:ext>
            </a:extLst>
          </p:cNvPr>
          <p:cNvPicPr>
            <a:picLocks noChangeAspect="1"/>
          </p:cNvPicPr>
          <p:nvPr/>
        </p:nvPicPr>
        <p:blipFill>
          <a:blip r:embed="rId2"/>
          <a:stretch>
            <a:fillRect/>
          </a:stretch>
        </p:blipFill>
        <p:spPr>
          <a:xfrm>
            <a:off x="286900" y="1279702"/>
            <a:ext cx="8570200" cy="4839208"/>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42055E1D-2B05-8416-5218-DA083A3B9D65}"/>
              </a:ext>
            </a:extLst>
          </p:cNvPr>
          <p:cNvPicPr>
            <a:picLocks noChangeAspect="1"/>
          </p:cNvPicPr>
          <p:nvPr/>
        </p:nvPicPr>
        <p:blipFill>
          <a:blip r:embed="rId2"/>
          <a:stretch>
            <a:fillRect/>
          </a:stretch>
        </p:blipFill>
        <p:spPr>
          <a:xfrm>
            <a:off x="2718340" y="388221"/>
            <a:ext cx="3707320" cy="5841184"/>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FB13BEDC-695D-8149-4EAB-B661A530DDEF}"/>
              </a:ext>
            </a:extLst>
          </p:cNvPr>
          <p:cNvPicPr>
            <a:picLocks noChangeAspect="1"/>
          </p:cNvPicPr>
          <p:nvPr/>
        </p:nvPicPr>
        <p:blipFill>
          <a:blip r:embed="rId2"/>
          <a:stretch>
            <a:fillRect/>
          </a:stretch>
        </p:blipFill>
        <p:spPr>
          <a:xfrm>
            <a:off x="1857780" y="1014411"/>
            <a:ext cx="5428438" cy="484682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D44EDB70-8D9A-D87D-01F4-BF0B90490BDE}"/>
              </a:ext>
            </a:extLst>
          </p:cNvPr>
          <p:cNvPicPr>
            <a:picLocks noChangeAspect="1"/>
          </p:cNvPicPr>
          <p:nvPr/>
        </p:nvPicPr>
        <p:blipFill>
          <a:blip r:embed="rId2"/>
          <a:stretch>
            <a:fillRect/>
          </a:stretch>
        </p:blipFill>
        <p:spPr>
          <a:xfrm>
            <a:off x="1647186" y="1165309"/>
            <a:ext cx="5848350" cy="50292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2A7D6AA0-87E3-C2AE-840E-938D849C5B47}"/>
              </a:ext>
            </a:extLst>
          </p:cNvPr>
          <p:cNvPicPr>
            <a:picLocks noChangeAspect="1"/>
          </p:cNvPicPr>
          <p:nvPr/>
        </p:nvPicPr>
        <p:blipFill>
          <a:blip r:embed="rId2"/>
          <a:stretch>
            <a:fillRect/>
          </a:stretch>
        </p:blipFill>
        <p:spPr>
          <a:xfrm>
            <a:off x="414337" y="1066800"/>
            <a:ext cx="831532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March 12</a:t>
            </a:r>
            <a:r>
              <a:rPr lang="en-US" sz="2400" baseline="30000" dirty="0"/>
              <a:t>th</a:t>
            </a:r>
            <a:r>
              <a:rPr lang="en-US" sz="2400" dirty="0"/>
              <a:t>,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8ABA0B61-C739-F80E-4F4F-14DC252ACE68}"/>
              </a:ext>
            </a:extLst>
          </p:cNvPr>
          <p:cNvPicPr>
            <a:picLocks noChangeAspect="1"/>
          </p:cNvPicPr>
          <p:nvPr/>
        </p:nvPicPr>
        <p:blipFill>
          <a:blip r:embed="rId2"/>
          <a:stretch>
            <a:fillRect/>
          </a:stretch>
        </p:blipFill>
        <p:spPr>
          <a:xfrm>
            <a:off x="2839783" y="304800"/>
            <a:ext cx="3464433" cy="5742271"/>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0A0A10ED-3792-692C-445E-9DB021A77D40}"/>
              </a:ext>
            </a:extLst>
          </p:cNvPr>
          <p:cNvPicPr>
            <a:picLocks noChangeAspect="1"/>
          </p:cNvPicPr>
          <p:nvPr/>
        </p:nvPicPr>
        <p:blipFill>
          <a:blip r:embed="rId2"/>
          <a:stretch>
            <a:fillRect/>
          </a:stretch>
        </p:blipFill>
        <p:spPr>
          <a:xfrm>
            <a:off x="1711291" y="1255798"/>
            <a:ext cx="5721417" cy="3912823"/>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5" name="Picture 4">
            <a:extLst>
              <a:ext uri="{FF2B5EF4-FFF2-40B4-BE49-F238E27FC236}">
                <a16:creationId xmlns:a16="http://schemas.microsoft.com/office/drawing/2014/main" id="{044DE2CB-3546-D0AF-1474-46C4D5D2DC96}"/>
              </a:ext>
            </a:extLst>
          </p:cNvPr>
          <p:cNvPicPr>
            <a:picLocks noChangeAspect="1"/>
          </p:cNvPicPr>
          <p:nvPr/>
        </p:nvPicPr>
        <p:blipFill>
          <a:blip r:embed="rId2"/>
          <a:stretch>
            <a:fillRect/>
          </a:stretch>
        </p:blipFill>
        <p:spPr>
          <a:xfrm>
            <a:off x="2107692" y="1066800"/>
            <a:ext cx="4924425"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F2801F6D-07BA-F510-63D5-927CC4D9FF54}"/>
              </a:ext>
            </a:extLst>
          </p:cNvPr>
          <p:cNvPicPr>
            <a:picLocks noChangeAspect="1"/>
          </p:cNvPicPr>
          <p:nvPr/>
        </p:nvPicPr>
        <p:blipFill>
          <a:blip r:embed="rId2"/>
          <a:stretch>
            <a:fillRect/>
          </a:stretch>
        </p:blipFill>
        <p:spPr>
          <a:xfrm>
            <a:off x="666747" y="1066800"/>
            <a:ext cx="7810500"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80,776 in January 2024, up from 74,999 in December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(16,835 postings), </a:t>
            </a:r>
            <a:r>
              <a:rPr lang="en-US" sz="1900" b="1" dirty="0"/>
              <a:t>Retail Trade </a:t>
            </a:r>
            <a:r>
              <a:rPr lang="en-US" sz="1900" dirty="0"/>
              <a:t>(7,890 posting), </a:t>
            </a:r>
            <a:r>
              <a:rPr lang="en-US" sz="1900" b="1" dirty="0"/>
              <a:t>Manufacturing </a:t>
            </a:r>
            <a:r>
              <a:rPr lang="en-US" sz="1900" dirty="0"/>
              <a:t>(7,217 postings), and </a:t>
            </a:r>
            <a:r>
              <a:rPr lang="en-US" sz="1900" b="1" dirty="0"/>
              <a:t> Pro., Sci., &amp; Tech. Services </a:t>
            </a:r>
            <a:r>
              <a:rPr lang="en-US" sz="1900" dirty="0"/>
              <a:t>(5,536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(5,608 postings), </a:t>
            </a:r>
            <a:r>
              <a:rPr lang="en-US" sz="1900" b="1" dirty="0"/>
              <a:t>Retail Salespersons </a:t>
            </a:r>
            <a:r>
              <a:rPr lang="en-US" sz="1900" dirty="0"/>
              <a:t>(2,922 postings),</a:t>
            </a:r>
            <a:r>
              <a:rPr lang="en-US" sz="1900" b="1" dirty="0"/>
              <a:t> Supervisors of Retail Sales Workers </a:t>
            </a:r>
            <a:r>
              <a:rPr lang="en-US" sz="1900" dirty="0"/>
              <a:t>(1,976 postings), </a:t>
            </a:r>
            <a:r>
              <a:rPr lang="en-US" sz="1900" b="1" dirty="0"/>
              <a:t>Home Health and Personal Care Aides </a:t>
            </a:r>
            <a:r>
              <a:rPr lang="en-US" sz="1900" dirty="0"/>
              <a:t>(1,897 postings), and </a:t>
            </a:r>
            <a:r>
              <a:rPr lang="en-US" sz="1900" b="1" dirty="0"/>
              <a:t>Wholesale and Manufacturing Sales Representatives </a:t>
            </a:r>
            <a:r>
              <a:rPr lang="en-US" sz="1900" dirty="0"/>
              <a:t>(1,894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D144ADF0-45A1-B031-2902-8199EB6D3EFE}"/>
              </a:ext>
            </a:extLst>
          </p:cNvPr>
          <p:cNvPicPr>
            <a:picLocks noChangeAspect="1"/>
          </p:cNvPicPr>
          <p:nvPr/>
        </p:nvPicPr>
        <p:blipFill>
          <a:blip r:embed="rId2"/>
          <a:stretch>
            <a:fillRect/>
          </a:stretch>
        </p:blipFill>
        <p:spPr>
          <a:xfrm>
            <a:off x="2026699" y="1638499"/>
            <a:ext cx="5090601"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0327EB26-A673-31A4-29F1-65F515F1AEE0}"/>
              </a:ext>
            </a:extLst>
          </p:cNvPr>
          <p:cNvPicPr>
            <a:picLocks noChangeAspect="1"/>
          </p:cNvPicPr>
          <p:nvPr/>
        </p:nvPicPr>
        <p:blipFill>
          <a:blip r:embed="rId2"/>
          <a:stretch>
            <a:fillRect/>
          </a:stretch>
        </p:blipFill>
        <p:spPr>
          <a:xfrm>
            <a:off x="804859" y="1295400"/>
            <a:ext cx="7534275"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4" name="Picture 3">
            <a:extLst>
              <a:ext uri="{FF2B5EF4-FFF2-40B4-BE49-F238E27FC236}">
                <a16:creationId xmlns:a16="http://schemas.microsoft.com/office/drawing/2014/main" id="{9DC8E227-D318-CC8C-449F-57A2675F5961}"/>
              </a:ext>
            </a:extLst>
          </p:cNvPr>
          <p:cNvPicPr>
            <a:picLocks noChangeAspect="1"/>
          </p:cNvPicPr>
          <p:nvPr/>
        </p:nvPicPr>
        <p:blipFill>
          <a:blip r:embed="rId2"/>
          <a:stretch>
            <a:fillRect/>
          </a:stretch>
        </p:blipFill>
        <p:spPr>
          <a:xfrm>
            <a:off x="338136" y="1295400"/>
            <a:ext cx="846772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52FA64E2-1DC8-F063-9BE7-ABAEE3D7379A}"/>
              </a:ext>
            </a:extLst>
          </p:cNvPr>
          <p:cNvPicPr>
            <a:picLocks noChangeAspect="1"/>
          </p:cNvPicPr>
          <p:nvPr/>
        </p:nvPicPr>
        <p:blipFill>
          <a:blip r:embed="rId2"/>
          <a:stretch>
            <a:fillRect/>
          </a:stretch>
        </p:blipFill>
        <p:spPr>
          <a:xfrm>
            <a:off x="2667000" y="350025"/>
            <a:ext cx="3810000" cy="5916963"/>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26e7f4b6-3714-4cf5-b0ae-a47b16f23eba"/>
    <ds:schemaRef ds:uri="http://schemas.microsoft.com/office/2006/documentManagement/types"/>
    <ds:schemaRef ds:uri="http://schemas.microsoft.com/office/2006/metadata/properties"/>
    <ds:schemaRef ds:uri="http://purl.org/dc/elements/1.1/"/>
    <ds:schemaRef ds:uri="http://schemas.microsoft.com/sharepoint/v3"/>
    <ds:schemaRef ds:uri="http://schemas.microsoft.com/office/infopath/2007/PartnerControls"/>
    <ds:schemaRef ds:uri="http://purl.org/dc/terms/"/>
    <ds:schemaRef ds:uri="http://schemas.openxmlformats.org/package/2006/metadata/core-properties"/>
    <ds:schemaRef ds:uri="c867d1a5-5827-4927-b797-91c0fe867b8f"/>
    <ds:schemaRef ds:uri="http://www.w3.org/XML/1998/namespace"/>
    <ds:schemaRef ds:uri="http://purl.org/dc/dcmitype/"/>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84196</TotalTime>
  <Words>1296</Words>
  <Application>Microsoft Office PowerPoint</Application>
  <PresentationFormat>On-screen Show (4:3)</PresentationFormat>
  <Paragraphs>164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1601</cp:revision>
  <cp:lastPrinted>2022-02-18T00:09:43Z</cp:lastPrinted>
  <dcterms:created xsi:type="dcterms:W3CDTF">2016-10-12T17:47:24Z</dcterms:created>
  <dcterms:modified xsi:type="dcterms:W3CDTF">2024-02-15T21:18:08Z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